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DCFE-234A-44D4-9A40-7FBC8CEA642B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2194-8D38-447B-8BC7-8C0CC62A2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6E6E-A898-482E-ADF7-45F420C3D2A3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D6A5-C047-4945-8AA7-AFB295DE7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6653-EE3C-4ED1-95E0-F19F0EB8D325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C83B-409D-431D-AEF0-A576A8EF7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B773-08E5-4AAE-9B6B-C85D31E26961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3177-CC0E-4181-B8C4-3C2976971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229CF-1567-4E95-96B4-D7A9011F99B9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3B91-2B75-4068-8863-1D2C956BC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FD3C-49F1-4883-89C3-782F6D5E51EF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FE7A-4C8B-413B-B12A-5811854E2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5CD76-C190-41F0-9943-6F0895544FCF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34AC4-F2E5-4D24-8F01-C3037108D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B73A7-6BD9-4949-9AD8-E14A008D0076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3336-5B7E-467B-ACF3-8FFB2A3E1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2F74-7F39-44AB-9C2B-CA2571BB203A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50E1-CCE9-466E-BF3D-C8A7287D7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0B67-A190-4D37-BA97-0D9DD3427EF1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B826-AA52-405D-A0B9-D3655953D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8E98C-0562-46A2-8C79-64F40C592412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A92D-327D-4F66-9AB2-1EE14CC66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F1D77B4-7CE1-4328-8B06-A050B50882F1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70DA181-3971-4490-8508-8B68D57F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3" r:id="rId2"/>
    <p:sldLayoutId id="2147483812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13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4663" y="4508500"/>
            <a:ext cx="4751387" cy="2971800"/>
          </a:xfrm>
        </p:spPr>
        <p:txBody>
          <a:bodyPr/>
          <a:lstStyle/>
          <a:p>
            <a:pPr algn="ctr" eaLnBrk="1" hangingPunct="1">
              <a:spcAft>
                <a:spcPct val="0"/>
              </a:spcAft>
            </a:pPr>
            <a:r>
              <a:rPr lang="ru-RU" smtClean="0"/>
              <a:t>Бибалова Людмила Юнусовна – руководитель физического воспитания МБДОУ №4 «Дэхэбын».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18199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latin typeface="Monotype Corsiva" pitchFamily="66" charset="0"/>
              </a:rPr>
              <a:t>«</a:t>
            </a:r>
            <a:r>
              <a:rPr lang="ru-RU" sz="3600" dirty="0" smtClean="0">
                <a:latin typeface="Monotype Corsiva" pitchFamily="66" charset="0"/>
              </a:rPr>
              <a:t>ПУТИ РАЗВИТИЯ У ДЕТЕЙ  5-6 ЛЕТ ДВИГАТЕЛЬНОЙ АКТИВНОСТИ                          КАК ЭЛЕМЕНТА ЗОЖ   В УСЛОВИЯХ РЕАЛИЗАЦИИ ФГОС</a:t>
            </a:r>
            <a:r>
              <a:rPr lang="ru-RU" sz="3600" dirty="0" smtClean="0"/>
              <a:t>»</a:t>
            </a:r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141663"/>
            <a:ext cx="3551237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3"/>
            <a:ext cx="9197975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7975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035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50825" y="836613"/>
            <a:ext cx="8767763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indent="360363">
              <a:defRPr/>
            </a:pPr>
            <a:r>
              <a:rPr lang="ru-RU" sz="3200" b="1" i="1" dirty="0">
                <a:latin typeface="Monotype Corsiva" pitchFamily="66" charset="0"/>
              </a:rPr>
              <a:t>                         </a:t>
            </a:r>
            <a:r>
              <a:rPr lang="ru-RU" sz="3600" b="1" i="1" dirty="0">
                <a:latin typeface="+mj-lt"/>
              </a:rPr>
              <a:t>Актуальность темы</a:t>
            </a:r>
            <a:endParaRPr lang="ru-RU" sz="3600" dirty="0">
              <a:latin typeface="+mj-lt"/>
            </a:endParaRPr>
          </a:p>
          <a:p>
            <a:pPr indent="360363" algn="just">
              <a:defRPr/>
            </a:pPr>
            <a:r>
              <a:rPr lang="ru-RU" sz="2000" dirty="0"/>
              <a:t>  </a:t>
            </a:r>
          </a:p>
          <a:p>
            <a:pPr indent="360363" algn="just">
              <a:defRPr/>
            </a:pPr>
            <a:r>
              <a:rPr lang="ru-RU" sz="2000" b="1" dirty="0"/>
              <a:t>Двигательная активность</a:t>
            </a:r>
            <a:r>
              <a:rPr lang="ru-RU" sz="2000" dirty="0"/>
              <a:t> – это естественная потребность в движении, удовлетворение которой является важнейшим условием всестороннего развития и воспитания детей. </a:t>
            </a:r>
            <a:endParaRPr lang="ru-RU" sz="2000" dirty="0">
              <a:latin typeface="Arial" charset="0"/>
            </a:endParaRPr>
          </a:p>
          <a:p>
            <a:pPr indent="360363" algn="just">
              <a:defRPr/>
            </a:pPr>
            <a:r>
              <a:rPr lang="ru-RU" sz="2000" dirty="0"/>
              <a:t>Сегодня сохранение и укрепление здоровья детей – одна из главных стратегических задач развития страны. </a:t>
            </a:r>
            <a:endParaRPr lang="ru-RU" sz="2000" dirty="0">
              <a:latin typeface="Arial" charset="0"/>
            </a:endParaRPr>
          </a:p>
          <a:p>
            <a:pPr indent="360363" algn="just">
              <a:defRPr/>
            </a:pPr>
            <a:r>
              <a:rPr lang="ru-RU" sz="2000" dirty="0"/>
              <a:t>Актуальной задачей физического развития детей является поиск эффективных средств совершенствования режима двигательной активности ребенка и формирование у детей мотивации на ведение здорового образа жизни. </a:t>
            </a:r>
            <a:endParaRPr lang="ru-RU" sz="2000" dirty="0">
              <a:latin typeface="Arial" charset="0"/>
            </a:endParaRPr>
          </a:p>
          <a:p>
            <a:pPr indent="360363" algn="just">
              <a:defRPr/>
            </a:pPr>
            <a:r>
              <a:rPr lang="ru-RU" sz="2000" dirty="0"/>
              <a:t>Большую работу в этом направлении ведут такие известные в сфере дошкольного образования ученые, как </a:t>
            </a:r>
            <a:r>
              <a:rPr lang="ru-RU" sz="2000" dirty="0" err="1"/>
              <a:t>Л.А.Парамонова</a:t>
            </a:r>
            <a:r>
              <a:rPr lang="ru-RU" sz="2000" dirty="0"/>
              <a:t>, </a:t>
            </a:r>
            <a:r>
              <a:rPr lang="ru-RU" sz="2000" dirty="0" err="1"/>
              <a:t>Т.И.Алиева</a:t>
            </a:r>
            <a:r>
              <a:rPr lang="ru-RU" sz="2000" dirty="0"/>
              <a:t>, </a:t>
            </a:r>
            <a:r>
              <a:rPr lang="ru-RU" sz="2000" dirty="0" err="1"/>
              <a:t>О.М.Дьяченко</a:t>
            </a:r>
            <a:r>
              <a:rPr lang="ru-RU" sz="2000" dirty="0"/>
              <a:t>,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/>
              <a:t>В.Г.Алямовская</a:t>
            </a:r>
            <a:r>
              <a:rPr lang="ru-RU" sz="2000" dirty="0"/>
              <a:t>, </a:t>
            </a:r>
            <a:r>
              <a:rPr lang="ru-RU" sz="2000" dirty="0" err="1"/>
              <a:t>С.М.Мартынов</a:t>
            </a:r>
            <a:r>
              <a:rPr lang="ru-RU" sz="2000" dirty="0"/>
              <a:t>, </a:t>
            </a:r>
            <a:r>
              <a:rPr lang="ru-RU" sz="2000" dirty="0" err="1"/>
              <a:t>Е.А.Екжанова</a:t>
            </a:r>
            <a:r>
              <a:rPr lang="ru-RU" sz="2000" dirty="0"/>
              <a:t>, </a:t>
            </a:r>
            <a:r>
              <a:rPr lang="ru-RU" sz="2000" dirty="0" err="1"/>
              <a:t>Е.А.Сагайдачная</a:t>
            </a:r>
            <a:r>
              <a:rPr lang="ru-RU" sz="2000" dirty="0"/>
              <a:t>, </a:t>
            </a:r>
            <a:r>
              <a:rPr lang="ru-RU" sz="2000" dirty="0" err="1"/>
              <a:t>М.Н.Кузнецова</a:t>
            </a:r>
            <a:r>
              <a:rPr lang="ru-RU" sz="2000" dirty="0">
                <a:latin typeface="Arial" charset="0"/>
              </a:rPr>
              <a:t>  и </a:t>
            </a:r>
            <a:r>
              <a:rPr lang="ru-RU" sz="2000" dirty="0"/>
              <a:t> </a:t>
            </a:r>
            <a:r>
              <a:rPr lang="ru-RU" sz="2000" dirty="0">
                <a:latin typeface="Arial" charset="0"/>
              </a:rPr>
              <a:t>др</a:t>
            </a:r>
            <a:r>
              <a:rPr lang="ru-RU" sz="2000" dirty="0"/>
              <a:t>.</a:t>
            </a:r>
          </a:p>
          <a:p>
            <a:pPr indent="360363">
              <a:defRPr/>
            </a:pPr>
            <a:endParaRPr lang="ru-RU" sz="1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6243638"/>
            <a:ext cx="91440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79388" y="549275"/>
            <a:ext cx="8713787" cy="8324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60363" indent="360363">
              <a:defRPr/>
            </a:pPr>
            <a:r>
              <a:rPr lang="ru-RU" sz="2000" b="1" i="1" dirty="0">
                <a:latin typeface="+mj-lt"/>
              </a:rPr>
              <a:t>                      </a:t>
            </a:r>
            <a:r>
              <a:rPr lang="ru-RU" sz="4000" b="1" i="1" dirty="0">
                <a:latin typeface="+mj-lt"/>
              </a:rPr>
              <a:t>Противоречия</a:t>
            </a:r>
          </a:p>
          <a:p>
            <a:pPr marL="360363" indent="360363">
              <a:defRPr/>
            </a:pPr>
            <a:endParaRPr lang="ru-RU" sz="2000" b="1" i="1" dirty="0">
              <a:latin typeface="Arial" charset="0"/>
            </a:endParaRPr>
          </a:p>
          <a:p>
            <a:pPr marL="360363" indent="360363">
              <a:buFontTx/>
              <a:buAutoNum type="arabicPeriod"/>
              <a:defRPr/>
            </a:pPr>
            <a:r>
              <a:rPr lang="ru-RU" sz="2000" dirty="0"/>
              <a:t>Педагоги ДОУ должны развивать двигательную активность у детей 5-6 лет, но они не владеют современными формами, методами, средствами модернизации дошкольного образования, принципами интеграции и планирования в условиях введения ФГТ. А в ДОУ отсутствует разработанное планирование реализации содержания образовательной области «Здоровье» с учетом интеграции с содержанием других образовательных областей.</a:t>
            </a:r>
            <a:endParaRPr lang="ru-RU" sz="2000" dirty="0">
              <a:latin typeface="Arial" charset="0"/>
            </a:endParaRPr>
          </a:p>
          <a:p>
            <a:pPr marL="360363" indent="360363">
              <a:defRPr/>
            </a:pPr>
            <a:endParaRPr lang="ru-RU" sz="2000" dirty="0">
              <a:latin typeface="Arial" charset="0"/>
            </a:endParaRPr>
          </a:p>
          <a:p>
            <a:pPr marL="360363" indent="360363">
              <a:defRPr/>
            </a:pPr>
            <a:r>
              <a:rPr lang="ru-RU" sz="2000" dirty="0"/>
              <a:t> 2. Родители должны уделять должное внимание развитию двигательной активности своих детей. Но, как правило, они демонстрируют педагогическую безграмотность по применению оздоровительных технологий в домашних условиях. А в ДОУ нет системы взаимодействия педагогов и родителей с детьми по формированию ценностного отношения к здоровью и здоровому образу жизни</a:t>
            </a:r>
            <a:r>
              <a:rPr lang="ru-RU" sz="1800" dirty="0"/>
              <a:t>.</a:t>
            </a:r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 algn="ctr">
              <a:defRPr/>
            </a:pPr>
            <a:endParaRPr lang="ru-RU" sz="1800" dirty="0"/>
          </a:p>
          <a:p>
            <a:pPr marL="360363" indent="360363">
              <a:defRPr/>
            </a:pPr>
            <a:endParaRPr lang="ru-RU" sz="1800" dirty="0"/>
          </a:p>
        </p:txBody>
      </p:sp>
      <p:pic>
        <p:nvPicPr>
          <p:cNvPr id="7171" name="Picture 2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-73025"/>
            <a:ext cx="89646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8" y="6059488"/>
            <a:ext cx="8967787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323850" y="1196975"/>
            <a:ext cx="88201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atin typeface="+mj-lt"/>
              </a:rPr>
              <a:t>Профессиональная проблема</a:t>
            </a:r>
            <a:r>
              <a:rPr lang="ru-RU" sz="4000" b="1" dirty="0">
                <a:latin typeface="Monotype Corsiva" pitchFamily="66" charset="0"/>
              </a:rPr>
              <a:t>. </a:t>
            </a:r>
            <a:endParaRPr lang="ru-RU" sz="3600" b="1" dirty="0">
              <a:latin typeface="Monotype Corsiva" pitchFamily="66" charset="0"/>
            </a:endParaRPr>
          </a:p>
          <a:p>
            <a:pPr>
              <a:defRPr/>
            </a:pPr>
            <a:r>
              <a:rPr lang="ru-RU" sz="2800" dirty="0"/>
              <a:t>Каковы пути развития у детей 5-6 лет двигательной активности как элемента ЗОЖ в условиях реализации ФГТ?</a:t>
            </a:r>
          </a:p>
        </p:txBody>
      </p:sp>
      <p:pic>
        <p:nvPicPr>
          <p:cNvPr id="819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213100"/>
            <a:ext cx="304641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0"/>
            <a:ext cx="76327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18250"/>
            <a:ext cx="76327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755650" y="836613"/>
            <a:ext cx="78486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200" b="1"/>
              <a:t>Задачи</a:t>
            </a:r>
            <a:endParaRPr lang="ru-RU" sz="3200" b="1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>
                <a:latin typeface="Arial" charset="0"/>
              </a:rPr>
              <a:t>Изучить психолого-педагогическую литературу по проблемам внедрения в практическую работу ДОУ современных технологий развития двигательной активности у детей старшего дошкольного возраста в условиях реализации ФГТ, способствующих сохранению и укреплению здоровья.</a:t>
            </a:r>
          </a:p>
          <a:p>
            <a:pPr marL="342900" indent="-342900"/>
            <a:endParaRPr lang="ru-RU" sz="2000">
              <a:latin typeface="Arial" charset="0"/>
            </a:endParaRPr>
          </a:p>
          <a:p>
            <a:pPr marL="342900" indent="-342900"/>
            <a:r>
              <a:rPr lang="ru-RU" sz="2000">
                <a:latin typeface="Arial" charset="0"/>
              </a:rPr>
              <a:t>2. Разработать планирование развития двигательной активности детей 5-6 лет с учетом интеграции с другими образовательными областями. </a:t>
            </a:r>
          </a:p>
          <a:p>
            <a:pPr marL="342900" indent="-342900"/>
            <a:endParaRPr lang="ru-RU" sz="2000">
              <a:latin typeface="Arial" charset="0"/>
            </a:endParaRPr>
          </a:p>
          <a:p>
            <a:pPr marL="342900" indent="-342900"/>
            <a:r>
              <a:rPr lang="ru-RU" sz="2000">
                <a:latin typeface="Arial" charset="0"/>
              </a:rPr>
              <a:t>3.Определить содержание и формы взаимодействия с родителями, направленные на обогащение знаний о способах организации двигательной активности детей в домашних условиях.</a:t>
            </a:r>
          </a:p>
        </p:txBody>
      </p:sp>
      <p:pic>
        <p:nvPicPr>
          <p:cNvPr id="9219" name="Picture 2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76925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138113"/>
            <a:ext cx="88931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latin typeface="+mj-lt"/>
              </a:rPr>
              <a:t>МЕХАНИЗМ РЕАЛИЗАЦИИ ВЫДВИНУТЫХ ИДЕЙ </a:t>
            </a:r>
          </a:p>
          <a:p>
            <a:pPr algn="ctr" eaLnBrk="0" hangingPunct="0">
              <a:defRPr/>
            </a:pPr>
            <a:endParaRPr lang="ru-RU" sz="1800" b="1" dirty="0">
              <a:latin typeface="Monotype Corsiva" pitchFamily="66" charset="0"/>
            </a:endParaRPr>
          </a:p>
        </p:txBody>
      </p:sp>
      <p:sp>
        <p:nvSpPr>
          <p:cNvPr id="10243" name="Rectangle 33"/>
          <p:cNvSpPr>
            <a:spLocks noChangeArrowheads="1"/>
          </p:cNvSpPr>
          <p:nvPr/>
        </p:nvSpPr>
        <p:spPr bwMode="auto">
          <a:xfrm>
            <a:off x="611188" y="1989138"/>
            <a:ext cx="2089150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u="sng">
                <a:latin typeface="Arial" charset="0"/>
              </a:rPr>
              <a:t>Утро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1. «Правильная осанка».</a:t>
            </a:r>
          </a:p>
          <a:p>
            <a:pPr algn="ctr"/>
            <a:r>
              <a:rPr lang="ru-RU">
                <a:latin typeface="Arial" charset="0"/>
              </a:rPr>
              <a:t>2 .«Азбука здоровья» </a:t>
            </a:r>
          </a:p>
          <a:p>
            <a:pPr algn="ctr"/>
            <a:r>
              <a:rPr lang="ru-RU" b="1" u="sng">
                <a:latin typeface="Arial" charset="0"/>
              </a:rPr>
              <a:t>Прогулка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1. «Игра и красивая осанка»</a:t>
            </a:r>
          </a:p>
          <a:p>
            <a:pPr algn="ctr"/>
            <a:r>
              <a:rPr lang="ru-RU">
                <a:latin typeface="Arial" charset="0"/>
              </a:rPr>
              <a:t>2. «Дорожка со следами»</a:t>
            </a:r>
          </a:p>
          <a:p>
            <a:pPr algn="ctr"/>
            <a:r>
              <a:rPr lang="ru-RU" b="1" u="sng">
                <a:latin typeface="Arial" charset="0"/>
              </a:rPr>
              <a:t>Вечер 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1. «Какие мы красивые»              2. « Знай свое тело»</a:t>
            </a:r>
          </a:p>
          <a:p>
            <a:pPr algn="ctr"/>
            <a:r>
              <a:rPr lang="ru-RU">
                <a:latin typeface="Arial" charset="0"/>
              </a:rPr>
              <a:t>3. «Я здоровье сберегу, сам себе я помогу</a:t>
            </a:r>
          </a:p>
          <a:p>
            <a:pPr algn="ctr" eaLnBrk="0" hangingPunct="0"/>
            <a:endParaRPr lang="ru-RU" sz="1800"/>
          </a:p>
        </p:txBody>
      </p:sp>
      <p:sp>
        <p:nvSpPr>
          <p:cNvPr id="10244" name="Rectangle 34"/>
          <p:cNvSpPr>
            <a:spLocks noChangeArrowheads="1"/>
          </p:cNvSpPr>
          <p:nvPr/>
        </p:nvSpPr>
        <p:spPr bwMode="auto">
          <a:xfrm>
            <a:off x="2987675" y="2060575"/>
            <a:ext cx="2376488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u="sng">
                <a:latin typeface="Arial" charset="0"/>
              </a:rPr>
              <a:t>Утро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 1. «Насос»</a:t>
            </a:r>
          </a:p>
          <a:p>
            <a:pPr algn="ctr"/>
            <a:r>
              <a:rPr lang="ru-RU">
                <a:latin typeface="Arial" charset="0"/>
              </a:rPr>
              <a:t>2. «Правила игры-соревнования»</a:t>
            </a:r>
          </a:p>
          <a:p>
            <a:pPr algn="ctr"/>
            <a:r>
              <a:rPr lang="ru-RU">
                <a:latin typeface="Arial" charset="0"/>
              </a:rPr>
              <a:t>3. «Что к чему?»</a:t>
            </a:r>
          </a:p>
          <a:p>
            <a:pPr algn="ctr"/>
            <a:r>
              <a:rPr lang="ru-RU" b="1" u="sng">
                <a:latin typeface="Arial" charset="0"/>
              </a:rPr>
              <a:t>Прогулка</a:t>
            </a:r>
            <a:r>
              <a:rPr lang="ru-RU">
                <a:latin typeface="Arial" charset="0"/>
              </a:rPr>
              <a:t> </a:t>
            </a:r>
          </a:p>
          <a:p>
            <a:pPr algn="ctr"/>
            <a:r>
              <a:rPr lang="ru-RU" b="1" i="1">
                <a:latin typeface="Arial" charset="0"/>
              </a:rPr>
              <a:t>Темы 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 1. «Спорткомплекс» </a:t>
            </a:r>
          </a:p>
          <a:p>
            <a:pPr algn="ctr"/>
            <a:r>
              <a:rPr lang="ru-RU">
                <a:latin typeface="Arial" charset="0"/>
              </a:rPr>
              <a:t>2. «Как играют школьники»</a:t>
            </a:r>
          </a:p>
          <a:p>
            <a:pPr algn="ctr"/>
            <a:r>
              <a:rPr lang="ru-RU">
                <a:latin typeface="Arial" charset="0"/>
              </a:rPr>
              <a:t>3. «Ручеек»</a:t>
            </a:r>
          </a:p>
          <a:p>
            <a:pPr algn="ctr"/>
            <a:r>
              <a:rPr lang="ru-RU" b="1" u="sng">
                <a:latin typeface="Arial" charset="0"/>
              </a:rPr>
              <a:t>Вечер 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                                        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 1. Лото,домино</a:t>
            </a:r>
          </a:p>
          <a:p>
            <a:pPr algn="ctr"/>
            <a:r>
              <a:rPr lang="ru-RU">
                <a:latin typeface="Arial" charset="0"/>
              </a:rPr>
              <a:t>2. «Школьный спорт» Н. Самоний</a:t>
            </a:r>
          </a:p>
          <a:p>
            <a:pPr algn="ctr"/>
            <a:r>
              <a:rPr lang="ru-RU">
                <a:latin typeface="Arial" charset="0"/>
              </a:rPr>
              <a:t>3. «Спорт для жизни очень важен» Надя Сабри</a:t>
            </a:r>
          </a:p>
          <a:p>
            <a:pPr algn="ctr"/>
            <a:r>
              <a:rPr lang="ru-RU">
                <a:latin typeface="Arial" charset="0"/>
              </a:rPr>
              <a:t>4. «Спорт-это жизнь» Д.Володин</a:t>
            </a:r>
          </a:p>
        </p:txBody>
      </p:sp>
      <p:sp>
        <p:nvSpPr>
          <p:cNvPr id="10245" name="Rectangle 50"/>
          <p:cNvSpPr>
            <a:spLocks noChangeArrowheads="1"/>
          </p:cNvSpPr>
          <p:nvPr/>
        </p:nvSpPr>
        <p:spPr bwMode="auto">
          <a:xfrm>
            <a:off x="323850" y="466725"/>
            <a:ext cx="8504238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>
              <a:tabLst>
                <a:tab pos="319088" algn="l"/>
              </a:tabLst>
              <a:defRPr/>
            </a:pPr>
            <a:r>
              <a:rPr lang="ru-RU" b="1" dirty="0">
                <a:latin typeface="Arial" charset="0"/>
              </a:rPr>
              <a:t>                                                                     </a:t>
            </a:r>
            <a:r>
              <a:rPr lang="ru-RU" sz="1600" b="1" dirty="0">
                <a:latin typeface="+mj-lt"/>
              </a:rPr>
              <a:t>Целевой компонент</a:t>
            </a:r>
          </a:p>
          <a:p>
            <a:pPr>
              <a:tabLst>
                <a:tab pos="319088" algn="l"/>
              </a:tabLst>
              <a:defRPr/>
            </a:pPr>
            <a:r>
              <a:rPr lang="ru-RU" dirty="0">
                <a:latin typeface="Arial" charset="0"/>
              </a:rPr>
              <a:t>1. Развивать самостоятельность, творчество; формировать выразительность и грациозность движений.</a:t>
            </a:r>
          </a:p>
          <a:p>
            <a:pPr>
              <a:tabLst>
                <a:tab pos="319088" algn="l"/>
              </a:tabLst>
              <a:defRPr/>
            </a:pPr>
            <a:r>
              <a:rPr lang="ru-RU" dirty="0">
                <a:latin typeface="Arial" charset="0"/>
              </a:rPr>
              <a:t>2. Развивать представления о способах двигательной активности и ее значения для здоровья человека.</a:t>
            </a:r>
          </a:p>
          <a:p>
            <a:pPr>
              <a:tabLst>
                <a:tab pos="319088" algn="l"/>
              </a:tabLst>
              <a:defRPr/>
            </a:pPr>
            <a:r>
              <a:rPr lang="ru-RU" dirty="0">
                <a:latin typeface="Arial" charset="0"/>
              </a:rPr>
              <a:t>3. Формировать  умение самостоятельно организовывать знакомые подвижные игры.</a:t>
            </a:r>
            <a:r>
              <a:rPr lang="ru-RU" dirty="0"/>
              <a:t> </a:t>
            </a:r>
            <a:endParaRPr lang="ru-RU" dirty="0">
              <a:latin typeface="Arial" charset="0"/>
            </a:endParaRPr>
          </a:p>
          <a:p>
            <a:pPr algn="ctr">
              <a:tabLst>
                <a:tab pos="319088" algn="l"/>
              </a:tabLst>
              <a:defRPr/>
            </a:pPr>
            <a:r>
              <a:rPr lang="ru-RU" b="1" dirty="0">
                <a:latin typeface="+mj-lt"/>
              </a:rPr>
              <a:t>Содержательный компонент</a:t>
            </a:r>
          </a:p>
        </p:txBody>
      </p:sp>
      <p:sp>
        <p:nvSpPr>
          <p:cNvPr id="10246" name="Rectangle 51"/>
          <p:cNvSpPr>
            <a:spLocks noChangeArrowheads="1"/>
          </p:cNvSpPr>
          <p:nvPr/>
        </p:nvSpPr>
        <p:spPr bwMode="auto">
          <a:xfrm>
            <a:off x="5724525" y="1989138"/>
            <a:ext cx="2593975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u="sng">
                <a:latin typeface="Arial" charset="0"/>
              </a:rPr>
              <a:t>Утро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   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1. «Игры с мячом»</a:t>
            </a:r>
          </a:p>
          <a:p>
            <a:pPr algn="ctr"/>
            <a:r>
              <a:rPr lang="ru-RU">
                <a:latin typeface="Arial" charset="0"/>
              </a:rPr>
              <a:t>2. «История появления мяча»</a:t>
            </a:r>
          </a:p>
          <a:p>
            <a:pPr algn="ctr"/>
            <a:r>
              <a:rPr lang="ru-RU">
                <a:latin typeface="Arial" charset="0"/>
              </a:rPr>
              <a:t>3. «Что можно делать мячом»</a:t>
            </a:r>
          </a:p>
          <a:p>
            <a:pPr algn="ctr"/>
            <a:r>
              <a:rPr lang="ru-RU" b="1" u="sng">
                <a:latin typeface="Arial" charset="0"/>
              </a:rPr>
              <a:t>Прогулка 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1. «Правила игры с мячом»</a:t>
            </a:r>
          </a:p>
          <a:p>
            <a:pPr algn="ctr"/>
            <a:r>
              <a:rPr lang="ru-RU">
                <a:latin typeface="Arial" charset="0"/>
              </a:rPr>
              <a:t>2. «Что лишнее»</a:t>
            </a:r>
          </a:p>
          <a:p>
            <a:pPr algn="ctr"/>
            <a:r>
              <a:rPr lang="ru-RU">
                <a:latin typeface="Arial" charset="0"/>
              </a:rPr>
              <a:t>3. «Попади и поймай»</a:t>
            </a:r>
          </a:p>
          <a:p>
            <a:pPr algn="ctr"/>
            <a:r>
              <a:rPr lang="ru-RU" b="1" u="sng">
                <a:latin typeface="Arial" charset="0"/>
              </a:rPr>
              <a:t>Вечер</a:t>
            </a:r>
            <a:endParaRPr lang="ru-RU">
              <a:latin typeface="Arial" charset="0"/>
            </a:endParaRPr>
          </a:p>
          <a:p>
            <a:pPr algn="ctr"/>
            <a:r>
              <a:rPr lang="ru-RU" b="1" i="1">
                <a:latin typeface="Arial" charset="0"/>
              </a:rPr>
              <a:t>Темы: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1. «Пословицы и поговорки о спорте, спортсменах»</a:t>
            </a:r>
          </a:p>
          <a:p>
            <a:pPr algn="ctr"/>
            <a:r>
              <a:rPr lang="ru-RU">
                <a:latin typeface="Arial" charset="0"/>
              </a:rPr>
              <a:t>2. «Мяч на поле»</a:t>
            </a:r>
          </a:p>
          <a:p>
            <a:pPr algn="ctr"/>
            <a:r>
              <a:rPr lang="ru-RU">
                <a:latin typeface="Arial" charset="0"/>
              </a:rPr>
              <a:t>3.  «Каким бывает мяч»</a:t>
            </a:r>
          </a:p>
          <a:p>
            <a:pPr algn="ctr"/>
            <a:r>
              <a:rPr lang="ru-RU">
                <a:latin typeface="Arial" charset="0"/>
              </a:rPr>
              <a:t>4. «Футбольные звезды» Ю.Ширяев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0800" y="536575"/>
            <a:ext cx="9093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latin typeface="+mj-lt"/>
              </a:rPr>
              <a:t>Компонент совместной  деятельности                педагога и детей</a:t>
            </a:r>
            <a:r>
              <a:rPr lang="ru-RU" sz="2800" dirty="0">
                <a:latin typeface="+mj-lt"/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16163" y="1517650"/>
            <a:ext cx="4572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Тема НОД:</a:t>
            </a:r>
            <a:endParaRPr lang="ru-RU">
              <a:latin typeface="Arial" charset="0"/>
            </a:endParaRPr>
          </a:p>
          <a:p>
            <a:r>
              <a:rPr lang="ru-RU" b="1" i="1">
                <a:latin typeface="Arial" charset="0"/>
              </a:rPr>
              <a:t>«Азбука здоровья»</a:t>
            </a:r>
            <a:endParaRPr lang="ru-RU">
              <a:latin typeface="Arial" charset="0"/>
            </a:endParaRPr>
          </a:p>
          <a:p>
            <a:r>
              <a:rPr lang="ru-RU" b="1">
                <a:latin typeface="Arial" charset="0"/>
              </a:rPr>
              <a:t>Цель:</a:t>
            </a:r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>Продолжать формировать правильную осанку, умение осознанно применять знания о способах двигательной активности.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0" y="2924175"/>
            <a:ext cx="4572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Тема НОД: «Веселые старты»</a:t>
            </a:r>
            <a:endParaRPr lang="ru-RU">
              <a:latin typeface="Arial" charset="0"/>
            </a:endParaRPr>
          </a:p>
          <a:p>
            <a:r>
              <a:rPr lang="ru-RU" b="1">
                <a:latin typeface="Arial" charset="0"/>
              </a:rPr>
              <a:t>Цель:</a:t>
            </a:r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>Упражнять детей в беге, развивать умение быстро и правильно выполнять команды, координировать свои действия с действиями  товарищей по команде.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86000" y="4581525"/>
            <a:ext cx="4572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Тема НОД: «Веселые старты»</a:t>
            </a:r>
            <a:endParaRPr lang="ru-RU">
              <a:latin typeface="Arial" charset="0"/>
            </a:endParaRPr>
          </a:p>
          <a:p>
            <a:r>
              <a:rPr lang="ru-RU" b="1">
                <a:latin typeface="Arial" charset="0"/>
              </a:rPr>
              <a:t>Цель:</a:t>
            </a:r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>Упражнять детей в беге, развивать умение быстро и правильно выполнять команды, координировать свои действия с действиями  товарищей по команде.</a:t>
            </a:r>
          </a:p>
        </p:txBody>
      </p:sp>
      <p:pic>
        <p:nvPicPr>
          <p:cNvPr id="11270" name="Picture 2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23000"/>
            <a:ext cx="9144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9225" y="939800"/>
            <a:ext cx="90185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latin typeface="+mj-lt"/>
              </a:rPr>
              <a:t>Компонент самостоятельной деятельности детей</a:t>
            </a:r>
            <a:r>
              <a:rPr lang="ru-RU" sz="2800" dirty="0">
                <a:latin typeface="+mj-lt"/>
              </a:rPr>
              <a:t>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4213" y="1868488"/>
            <a:ext cx="1873250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latin typeface="Arial" charset="0"/>
              </a:rPr>
              <a:t>Гимнастические палки, мешочки с песком для переноски на голове, скакалки, карточки со схемами выполнения движений, атрибуты к сюжетно-ролевой игре «Детский сад»,  массажер,  альбом ,краски, дидактические игры.</a:t>
            </a:r>
          </a:p>
          <a:p>
            <a:pPr eaLnBrk="0" hangingPunct="0"/>
            <a:endParaRPr lang="ru-RU" sz="18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76600" y="2006600"/>
            <a:ext cx="2339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Arial" charset="0"/>
              </a:rPr>
              <a:t>Атрибуты к подвижной игре: ленточки, мешочки с разными наполнителями,  кегли , кубики набор дидактических игр,  спортивные настольные игры, спорткомплекс, школьная спортплощадка, </a:t>
            </a:r>
          </a:p>
          <a:p>
            <a:pPr algn="ctr"/>
            <a:r>
              <a:rPr lang="ru-RU">
                <a:latin typeface="Arial" charset="0"/>
              </a:rPr>
              <a:t>музыкальные произведения  «Ловишка» И.Гайдна, «Спокойная ходьба» Т.Ломовой, «Побегаем-попрыгаем» С.Соснина.</a:t>
            </a:r>
            <a:r>
              <a:rPr lang="ru-RU"/>
              <a:t> 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75413" y="1960563"/>
            <a:ext cx="2016125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latin typeface="Arial" charset="0"/>
              </a:rPr>
              <a:t>Разные по размеру  мячи, кольцебросы, обручи, ворота для прокатывания мяча, книжки-раскраски ,пазлы  «Мячи», дидактические игры, произведения художественной литературы, музыкальные произведения «Шагают девочки и мальчики» В.Золотарева, «Вертушки» Я.Степового.  </a:t>
            </a:r>
          </a:p>
          <a:p>
            <a:pPr eaLnBrk="0" hangingPunct="0"/>
            <a:endParaRPr lang="ru-RU" sz="1800"/>
          </a:p>
        </p:txBody>
      </p:sp>
      <p:pic>
        <p:nvPicPr>
          <p:cNvPr id="12294" name="Picture 2" descr="C:\Documents and Settings\Admin\Local Settings\Temporary Internet Files\Content.IE5\UQOYW1WL\MC9000885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23000"/>
            <a:ext cx="9144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115425" cy="691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4780-puti-razvitiya-u-detey-5-6-let-dvigatelnoy-aktivnosti-kak-elementa-zozh-v-usloviyah-realizacii-fgt (2)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14780-puti-razvitiya-u-detey-5-6-let-dvigatelnoy-aktivnosti-kak-elementa-zozh-v-usloviyah-realizacii-fgt (2)</Template>
  <TotalTime>1</TotalTime>
  <Words>817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Arial</vt:lpstr>
      <vt:lpstr>Trebuchet MS</vt:lpstr>
      <vt:lpstr>Georgia</vt:lpstr>
      <vt:lpstr>Monotype Corsiva</vt:lpstr>
      <vt:lpstr>14780-puti-razvitiya-u-detey-5-6-let-dvigatelnoy-aktivnosti-kak-elementa-zozh-v-usloviyah-realizacii-fgt (2)</vt:lpstr>
      <vt:lpstr>«ПУТИ РАЗВИТИЯ У ДЕТЕЙ  5-6 ЛЕТ ДВИГАТЕЛЬНОЙ АКТИВНОСТИ                          КАК ЭЛЕМЕНТА ЗОЖ   В УСЛОВИЯХ РЕАЛИЗАЦИИ ФГОС»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«ПУТИ РАЗВИТИЯ У ДЕТЕЙ  5-6 ЛЕТ ДВИГАТЕЛЬНОЙ АКТИВНОСТИ                          КАК ЭЛЕМЕНТА ЗОЖ   В УСЛОВИЯХ РЕАЛИЗАЦИИ ФГОС»</dc:title>
  <dc:creator>User</dc:creator>
  <cp:lastModifiedBy>User</cp:lastModifiedBy>
  <cp:revision>1</cp:revision>
  <dcterms:created xsi:type="dcterms:W3CDTF">2019-02-23T15:57:21Z</dcterms:created>
  <dcterms:modified xsi:type="dcterms:W3CDTF">2019-02-23T15:58:59Z</dcterms:modified>
</cp:coreProperties>
</file>